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</p:sldIdLst>
  <p:sldSz cx="12192000" cy="16256000"/>
  <p:notesSz cx="6858000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8C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49" d="100"/>
          <a:sy n="49" d="100"/>
        </p:scale>
        <p:origin x="2952" y="5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84B3-D43A-49B8-B3A1-BE13E694804B}" type="datetimeFigureOut">
              <a:rPr lang="ko-KR" altLang="en-US" smtClean="0"/>
              <a:t>2023-08-02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950F6-E2C1-450D-93CC-5D8CF12745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1742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84B3-D43A-49B8-B3A1-BE13E694804B}" type="datetimeFigureOut">
              <a:rPr lang="ko-KR" altLang="en-US" smtClean="0"/>
              <a:t>2023-08-02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950F6-E2C1-450D-93CC-5D8CF12745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1745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84B3-D43A-49B8-B3A1-BE13E694804B}" type="datetimeFigureOut">
              <a:rPr lang="ko-KR" altLang="en-US" smtClean="0"/>
              <a:t>2023-08-02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950F6-E2C1-450D-93CC-5D8CF12745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005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84B3-D43A-49B8-B3A1-BE13E694804B}" type="datetimeFigureOut">
              <a:rPr lang="ko-KR" altLang="en-US" smtClean="0"/>
              <a:t>2023-08-02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950F6-E2C1-450D-93CC-5D8CF12745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5374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84B3-D43A-49B8-B3A1-BE13E694804B}" type="datetimeFigureOut">
              <a:rPr lang="ko-KR" altLang="en-US" smtClean="0"/>
              <a:t>2023-08-02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950F6-E2C1-450D-93CC-5D8CF12745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3155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84B3-D43A-49B8-B3A1-BE13E694804B}" type="datetimeFigureOut">
              <a:rPr lang="ko-KR" altLang="en-US" smtClean="0"/>
              <a:t>2023-08-02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950F6-E2C1-450D-93CC-5D8CF12745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0749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0">
              <a:schemeClr val="accent1">
                <a:lumMod val="95000"/>
                <a:lumOff val="5000"/>
              </a:schemeClr>
            </a:gs>
            <a:gs pos="0">
              <a:schemeClr val="accent1">
                <a:lumMod val="40000"/>
                <a:lumOff val="60000"/>
              </a:schemeClr>
            </a:gs>
            <a:gs pos="89000">
              <a:srgbClr val="0070C0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F5ED8547-88AE-58CF-3D54-5B9EE202BBD6}"/>
              </a:ext>
            </a:extLst>
          </p:cNvPr>
          <p:cNvSpPr/>
          <p:nvPr userDrawn="1"/>
        </p:nvSpPr>
        <p:spPr>
          <a:xfrm>
            <a:off x="0" y="15170150"/>
            <a:ext cx="12192000" cy="1085850"/>
          </a:xfrm>
          <a:prstGeom prst="rect">
            <a:avLst/>
          </a:prstGeom>
          <a:gradFill flip="none" rotWithShape="1">
            <a:gsLst>
              <a:gs pos="52000">
                <a:schemeClr val="accent1">
                  <a:lumMod val="75000"/>
                </a:schemeClr>
              </a:gs>
              <a:gs pos="0">
                <a:schemeClr val="accent1">
                  <a:lumMod val="40000"/>
                  <a:lumOff val="60000"/>
                </a:schemeClr>
              </a:gs>
              <a:gs pos="0">
                <a:schemeClr val="accent1">
                  <a:lumMod val="95000"/>
                  <a:lumOff val="5000"/>
                </a:schemeClr>
              </a:gs>
              <a:gs pos="84000">
                <a:schemeClr val="accent1">
                  <a:lumMod val="40000"/>
                  <a:lumOff val="60000"/>
                </a:schemeClr>
              </a:gs>
              <a:gs pos="93000">
                <a:srgbClr val="0070C0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15276458"/>
            <a:ext cx="4114800" cy="865481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56E531B1-6C3A-0E1B-CF16-57C2262671DB}"/>
              </a:ext>
            </a:extLst>
          </p:cNvPr>
          <p:cNvSpPr/>
          <p:nvPr userDrawn="1"/>
        </p:nvSpPr>
        <p:spPr>
          <a:xfrm>
            <a:off x="495300" y="1581150"/>
            <a:ext cx="11201400" cy="13589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2249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84B3-D43A-49B8-B3A1-BE13E694804B}" type="datetimeFigureOut">
              <a:rPr lang="ko-KR" altLang="en-US" smtClean="0"/>
              <a:t>2023-08-02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950F6-E2C1-450D-93CC-5D8CF12745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4742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84B3-D43A-49B8-B3A1-BE13E694804B}" type="datetimeFigureOut">
              <a:rPr lang="ko-KR" altLang="en-US" smtClean="0"/>
              <a:t>2023-08-02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950F6-E2C1-450D-93CC-5D8CF12745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7292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84B3-D43A-49B8-B3A1-BE13E694804B}" type="datetimeFigureOut">
              <a:rPr lang="ko-KR" altLang="en-US" smtClean="0"/>
              <a:t>2023-08-02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950F6-E2C1-450D-93CC-5D8CF12745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3082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84B3-D43A-49B8-B3A1-BE13E694804B}" type="datetimeFigureOut">
              <a:rPr lang="ko-KR" altLang="en-US" smtClean="0"/>
              <a:t>2023-08-02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950F6-E2C1-450D-93CC-5D8CF12745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4517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3684B3-D43A-49B8-B3A1-BE13E694804B}" type="datetimeFigureOut">
              <a:rPr lang="ko-KR" altLang="en-US" smtClean="0"/>
              <a:t>2023-08-02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F950F6-E2C1-450D-93CC-5D8CF12745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2704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safer.or.kr/" TargetMode="External"/><Relationship Id="rId2" Type="http://schemas.openxmlformats.org/officeDocument/2006/relationships/hyperlink" Target="http://www.payinfo.or.kr/" TargetMode="Externa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9601A87-4250-E56B-7B4C-8D6D767982D9}"/>
              </a:ext>
            </a:extLst>
          </p:cNvPr>
          <p:cNvSpPr txBox="1"/>
          <p:nvPr/>
        </p:nvSpPr>
        <p:spPr>
          <a:xfrm>
            <a:off x="166910" y="422729"/>
            <a:ext cx="118542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b="1" dirty="0">
                <a:solidFill>
                  <a:schemeClr val="bg1"/>
                </a:solidFill>
              </a:rPr>
              <a:t>보이스피싱 피해발생시 즉시 대응조치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26E1EB0-A890-236E-D029-9DA6F0EAAB60}"/>
              </a:ext>
            </a:extLst>
          </p:cNvPr>
          <p:cNvSpPr/>
          <p:nvPr/>
        </p:nvSpPr>
        <p:spPr>
          <a:xfrm>
            <a:off x="808976" y="2001650"/>
            <a:ext cx="10628644" cy="89255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509307-7648-253D-001A-9C4EB111DF5C}"/>
              </a:ext>
            </a:extLst>
          </p:cNvPr>
          <p:cNvSpPr txBox="1"/>
          <p:nvPr/>
        </p:nvSpPr>
        <p:spPr>
          <a:xfrm>
            <a:off x="999475" y="2008050"/>
            <a:ext cx="1043814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solidFill>
                  <a:schemeClr val="accent1"/>
                </a:solidFill>
              </a:rPr>
              <a:t>▶</a:t>
            </a:r>
            <a:r>
              <a:rPr lang="ko-KR" altLang="en-US" sz="2000" dirty="0"/>
              <a:t>  </a:t>
            </a:r>
            <a:r>
              <a:rPr lang="ko-KR" altLang="en-US" sz="2200" dirty="0"/>
              <a:t>보이스피싱 전화 또는 문자를 받고</a:t>
            </a:r>
            <a:r>
              <a:rPr lang="en-US" altLang="ko-KR" sz="2200" dirty="0"/>
              <a:t>, </a:t>
            </a:r>
            <a:r>
              <a:rPr lang="ko-KR" altLang="en-US" sz="2200" dirty="0"/>
              <a:t>피싱 사기범에게 </a:t>
            </a:r>
            <a:r>
              <a:rPr lang="ko-KR" altLang="en-US" sz="2200" b="1" dirty="0">
                <a:solidFill>
                  <a:schemeClr val="accent1"/>
                </a:solidFill>
              </a:rPr>
              <a:t>이체 </a:t>
            </a:r>
            <a:r>
              <a:rPr lang="en-US" altLang="ko-KR" sz="2200" b="1" dirty="0">
                <a:solidFill>
                  <a:schemeClr val="accent1"/>
                </a:solidFill>
              </a:rPr>
              <a:t>· </a:t>
            </a:r>
            <a:r>
              <a:rPr lang="ko-KR" altLang="en-US" sz="2200" b="1" dirty="0">
                <a:solidFill>
                  <a:schemeClr val="accent1"/>
                </a:solidFill>
              </a:rPr>
              <a:t>송금</a:t>
            </a:r>
            <a:r>
              <a:rPr lang="en-US" altLang="ko-KR" sz="2200" b="1" dirty="0">
                <a:solidFill>
                  <a:schemeClr val="accent1"/>
                </a:solidFill>
              </a:rPr>
              <a:t>, </a:t>
            </a:r>
            <a:r>
              <a:rPr lang="ko-KR" altLang="en-US" sz="2200" b="1" dirty="0">
                <a:solidFill>
                  <a:schemeClr val="accent1"/>
                </a:solidFill>
              </a:rPr>
              <a:t>개인정보 제공</a:t>
            </a:r>
            <a:r>
              <a:rPr lang="en-US" altLang="ko-KR" sz="2200" b="1" dirty="0">
                <a:solidFill>
                  <a:schemeClr val="accent1"/>
                </a:solidFill>
              </a:rPr>
              <a:t>	</a:t>
            </a:r>
            <a:r>
              <a:rPr lang="ko-KR" altLang="en-US" sz="2200" dirty="0"/>
              <a:t>또는 </a:t>
            </a:r>
            <a:r>
              <a:rPr lang="ko-KR" altLang="en-US" sz="2200" b="1" dirty="0" err="1">
                <a:solidFill>
                  <a:schemeClr val="accent1"/>
                </a:solidFill>
              </a:rPr>
              <a:t>악성앱이</a:t>
            </a:r>
            <a:r>
              <a:rPr lang="ko-KR" altLang="en-US" sz="2200" b="1" dirty="0">
                <a:solidFill>
                  <a:schemeClr val="accent1"/>
                </a:solidFill>
              </a:rPr>
              <a:t> 설치</a:t>
            </a:r>
            <a:r>
              <a:rPr lang="ko-KR" altLang="en-US" sz="2200" dirty="0"/>
              <a:t>된</a:t>
            </a:r>
            <a:r>
              <a:rPr lang="ko-KR" altLang="en-US" sz="2200" dirty="0">
                <a:solidFill>
                  <a:schemeClr val="accent1"/>
                </a:solidFill>
              </a:rPr>
              <a:t> </a:t>
            </a:r>
            <a:r>
              <a:rPr lang="ko-KR" altLang="en-US" sz="2200" dirty="0"/>
              <a:t>경우 다음과 같이 대응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FAA7DF-30B6-BE19-3EF1-376BECBE2DAB}"/>
              </a:ext>
            </a:extLst>
          </p:cNvPr>
          <p:cNvSpPr txBox="1"/>
          <p:nvPr/>
        </p:nvSpPr>
        <p:spPr>
          <a:xfrm>
            <a:off x="1531620" y="3008445"/>
            <a:ext cx="7658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입금 금융회사 또는 송금 금융회사 콜센터 </a:t>
            </a:r>
            <a:r>
              <a:rPr lang="ko-KR" altLang="en-US" b="1" dirty="0">
                <a:solidFill>
                  <a:schemeClr val="accent1"/>
                </a:solidFill>
              </a:rPr>
              <a:t>즉시</a:t>
            </a:r>
            <a:r>
              <a:rPr lang="ko-KR" altLang="en-US" dirty="0"/>
              <a:t> 전화하여 </a:t>
            </a:r>
            <a:r>
              <a:rPr lang="ko-KR" altLang="en-US" b="1" dirty="0">
                <a:solidFill>
                  <a:schemeClr val="accent1"/>
                </a:solidFill>
              </a:rPr>
              <a:t>계좌지급정지 신청</a:t>
            </a:r>
            <a:r>
              <a:rPr lang="en-US" altLang="ko-KR" dirty="0"/>
              <a:t>(</a:t>
            </a:r>
            <a:r>
              <a:rPr lang="ko-KR" altLang="en-US" dirty="0"/>
              <a:t>경찰청</a:t>
            </a:r>
            <a:r>
              <a:rPr lang="en-US" altLang="ko-KR" dirty="0"/>
              <a:t>112 </a:t>
            </a:r>
            <a:r>
              <a:rPr lang="ko-KR" altLang="en-US" dirty="0"/>
              <a:t>및 </a:t>
            </a:r>
            <a:r>
              <a:rPr lang="ko-KR" altLang="en-US" dirty="0" err="1"/>
              <a:t>금감원</a:t>
            </a:r>
            <a:r>
              <a:rPr lang="ko-KR" altLang="en-US" dirty="0"/>
              <a:t> </a:t>
            </a:r>
            <a:r>
              <a:rPr lang="en-US" altLang="ko-KR" dirty="0"/>
              <a:t>1332</a:t>
            </a:r>
            <a:r>
              <a:rPr lang="ko-KR" altLang="en-US" dirty="0"/>
              <a:t>에서도 연결 가능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9080F0-179C-2EB2-30A7-2DC32274BC1B}"/>
              </a:ext>
            </a:extLst>
          </p:cNvPr>
          <p:cNvSpPr txBox="1"/>
          <p:nvPr/>
        </p:nvSpPr>
        <p:spPr>
          <a:xfrm>
            <a:off x="1531620" y="3724725"/>
            <a:ext cx="7658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신분증</a:t>
            </a:r>
            <a:r>
              <a:rPr lang="en-US" altLang="ko-KR" dirty="0"/>
              <a:t>, </a:t>
            </a:r>
            <a:r>
              <a:rPr lang="ko-KR" altLang="en-US" dirty="0"/>
              <a:t>계좌번호 등 </a:t>
            </a:r>
            <a:r>
              <a:rPr lang="ko-KR" altLang="en-US" b="1" dirty="0">
                <a:solidFill>
                  <a:schemeClr val="accent1"/>
                </a:solidFill>
              </a:rPr>
              <a:t>개인정보가 유출</a:t>
            </a:r>
            <a:r>
              <a:rPr lang="ko-KR" altLang="en-US" dirty="0"/>
              <a:t>되거나</a:t>
            </a:r>
            <a:r>
              <a:rPr lang="en-US" altLang="ko-KR" dirty="0"/>
              <a:t>, </a:t>
            </a:r>
            <a:r>
              <a:rPr lang="ko-KR" altLang="en-US" dirty="0"/>
              <a:t>의심스런 </a:t>
            </a:r>
            <a:r>
              <a:rPr lang="en-US" altLang="ko-KR" dirty="0"/>
              <a:t>URL </a:t>
            </a:r>
            <a:r>
              <a:rPr lang="ko-KR" altLang="en-US" dirty="0"/>
              <a:t>접속으로 </a:t>
            </a:r>
            <a:r>
              <a:rPr lang="ko-KR" altLang="en-US" b="1" dirty="0" err="1">
                <a:solidFill>
                  <a:schemeClr val="accent1"/>
                </a:solidFill>
              </a:rPr>
              <a:t>악성앱</a:t>
            </a:r>
            <a:r>
              <a:rPr lang="ko-KR" altLang="en-US" dirty="0"/>
              <a:t> </a:t>
            </a:r>
            <a:r>
              <a:rPr lang="ko-KR" altLang="en-US" b="1" dirty="0">
                <a:solidFill>
                  <a:schemeClr val="accent1"/>
                </a:solidFill>
              </a:rPr>
              <a:t>설치</a:t>
            </a:r>
            <a:r>
              <a:rPr lang="ko-KR" altLang="en-US" dirty="0"/>
              <a:t>가 의심되는 경우 다음 절차대로 신속 조치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05FDBD9-2BF3-E979-49C6-E7C0C027699F}"/>
              </a:ext>
            </a:extLst>
          </p:cNvPr>
          <p:cNvSpPr/>
          <p:nvPr/>
        </p:nvSpPr>
        <p:spPr>
          <a:xfrm>
            <a:off x="1369120" y="4575191"/>
            <a:ext cx="8280000" cy="124968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dirty="0"/>
              <a:t>2-1</a:t>
            </a:r>
            <a:endParaRPr lang="ko-KR" altLang="en-US" sz="3200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64D0C5D-C5E2-88F2-1B81-E9345281E0D8}"/>
              </a:ext>
            </a:extLst>
          </p:cNvPr>
          <p:cNvSpPr/>
          <p:nvPr/>
        </p:nvSpPr>
        <p:spPr>
          <a:xfrm>
            <a:off x="2053191" y="4626721"/>
            <a:ext cx="7525255" cy="11535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rgbClr val="C00000"/>
                </a:solidFill>
              </a:rPr>
              <a:t>금융회사 피해신고 및 </a:t>
            </a:r>
            <a:r>
              <a:rPr lang="ko-KR" altLang="en-US" sz="2400" b="1" dirty="0" err="1">
                <a:solidFill>
                  <a:srgbClr val="C00000"/>
                </a:solidFill>
              </a:rPr>
              <a:t>악성앱</a:t>
            </a:r>
            <a:r>
              <a:rPr lang="ko-KR" altLang="en-US" sz="2400" b="1" dirty="0">
                <a:solidFill>
                  <a:srgbClr val="C00000"/>
                </a:solidFill>
              </a:rPr>
              <a:t> 삭제</a:t>
            </a:r>
            <a:endParaRPr lang="en-US" altLang="ko-KR" sz="2400" b="1" dirty="0">
              <a:solidFill>
                <a:srgbClr val="C00000"/>
              </a:solidFill>
            </a:endParaRPr>
          </a:p>
          <a:p>
            <a:endParaRPr lang="en-US" altLang="ko-KR" sz="200" b="1" dirty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/>
                </a:solidFill>
              </a:rPr>
              <a:t>유출된 개인정보 관련 금융회사에 </a:t>
            </a:r>
            <a:r>
              <a:rPr lang="ko-KR" altLang="en-US" dirty="0" err="1">
                <a:solidFill>
                  <a:schemeClr val="tx1"/>
                </a:solidFill>
              </a:rPr>
              <a:t>피해신고하고</a:t>
            </a:r>
            <a:r>
              <a:rPr lang="ko-KR" altLang="en-US" dirty="0">
                <a:solidFill>
                  <a:schemeClr val="tx1"/>
                </a:solidFill>
              </a:rPr>
              <a:t> 지급정지 조치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 err="1">
                <a:solidFill>
                  <a:schemeClr val="tx1"/>
                </a:solidFill>
              </a:rPr>
              <a:t>악성앱</a:t>
            </a:r>
            <a:r>
              <a:rPr lang="ko-KR" altLang="en-US" dirty="0">
                <a:solidFill>
                  <a:schemeClr val="tx1"/>
                </a:solidFill>
              </a:rPr>
              <a:t> 설치 시</a:t>
            </a:r>
            <a:r>
              <a:rPr lang="en-US" altLang="ko-KR" dirty="0">
                <a:solidFill>
                  <a:schemeClr val="tx1"/>
                </a:solidFill>
              </a:rPr>
              <a:t>) </a:t>
            </a:r>
            <a:r>
              <a:rPr lang="ko-KR" altLang="en-US" dirty="0">
                <a:solidFill>
                  <a:schemeClr val="tx1"/>
                </a:solidFill>
              </a:rPr>
              <a:t>휴대전화 초기화나 </a:t>
            </a:r>
            <a:r>
              <a:rPr lang="ko-KR" altLang="en-US" dirty="0" err="1">
                <a:solidFill>
                  <a:schemeClr val="tx1"/>
                </a:solidFill>
              </a:rPr>
              <a:t>악성앱</a:t>
            </a:r>
            <a:r>
              <a:rPr lang="ko-KR" altLang="en-US" dirty="0">
                <a:solidFill>
                  <a:schemeClr val="tx1"/>
                </a:solidFill>
              </a:rPr>
              <a:t> 삭제</a:t>
            </a:r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2DA7DA0-C6E7-F71C-3FE4-C6BBB63F2CEB}"/>
              </a:ext>
            </a:extLst>
          </p:cNvPr>
          <p:cNvSpPr/>
          <p:nvPr/>
        </p:nvSpPr>
        <p:spPr>
          <a:xfrm>
            <a:off x="1384361" y="5962032"/>
            <a:ext cx="8264759" cy="157848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dirty="0"/>
              <a:t>2-2</a:t>
            </a:r>
            <a:endParaRPr lang="ko-KR" altLang="en-US" sz="3200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07264A9-C111-21EE-DF11-AE3ED1E5B5D0}"/>
              </a:ext>
            </a:extLst>
          </p:cNvPr>
          <p:cNvSpPr/>
          <p:nvPr/>
        </p:nvSpPr>
        <p:spPr>
          <a:xfrm>
            <a:off x="2084145" y="6002642"/>
            <a:ext cx="7494302" cy="14882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rgbClr val="C00000"/>
                </a:solidFill>
              </a:rPr>
              <a:t>개인정보 노출사실 등록</a:t>
            </a:r>
            <a:endParaRPr lang="en-US" altLang="ko-KR" sz="2400" b="1" dirty="0">
              <a:solidFill>
                <a:srgbClr val="C00000"/>
              </a:solidFill>
            </a:endParaRPr>
          </a:p>
          <a:p>
            <a:endParaRPr lang="en-US" altLang="ko-KR" sz="200" b="1" dirty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err="1">
                <a:solidFill>
                  <a:schemeClr val="tx1"/>
                </a:solidFill>
              </a:rPr>
              <a:t>금감원</a:t>
            </a:r>
            <a:r>
              <a:rPr lang="ko-KR" altLang="en-US" dirty="0">
                <a:solidFill>
                  <a:schemeClr val="tx1"/>
                </a:solidFill>
              </a:rPr>
              <a:t> 개인정보 </a:t>
            </a:r>
            <a:r>
              <a:rPr lang="ko-KR" altLang="en-US" dirty="0" err="1">
                <a:solidFill>
                  <a:schemeClr val="tx1"/>
                </a:solidFill>
              </a:rPr>
              <a:t>노출자</a:t>
            </a:r>
            <a:r>
              <a:rPr lang="ko-KR" altLang="en-US" dirty="0">
                <a:solidFill>
                  <a:schemeClr val="tx1"/>
                </a:solidFill>
              </a:rPr>
              <a:t> 사고예방시스템</a:t>
            </a:r>
            <a:r>
              <a:rPr lang="en-US" altLang="ko-KR" dirty="0">
                <a:solidFill>
                  <a:schemeClr val="tx1"/>
                </a:solidFill>
              </a:rPr>
              <a:t>(pd.fss.kr)</a:t>
            </a:r>
            <a:r>
              <a:rPr lang="ko-KR" altLang="en-US" dirty="0">
                <a:solidFill>
                  <a:schemeClr val="tx1"/>
                </a:solidFill>
              </a:rPr>
              <a:t>접속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/>
                </a:solidFill>
              </a:rPr>
              <a:t>이용약관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개인정보제공 등 동의 후 휴대전화 인증으로 본인 확인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/>
                </a:solidFill>
              </a:rPr>
              <a:t>개인정보 노출사실을 등록하여 신규계좌 개설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신용카드 발급 등 제한</a:t>
            </a:r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F527CD0C-36AA-A0A3-9D59-0304D2EEEBD3}"/>
              </a:ext>
            </a:extLst>
          </p:cNvPr>
          <p:cNvSpPr/>
          <p:nvPr/>
        </p:nvSpPr>
        <p:spPr>
          <a:xfrm>
            <a:off x="1384361" y="7677678"/>
            <a:ext cx="8264759" cy="251934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dirty="0"/>
              <a:t>2-3</a:t>
            </a:r>
            <a:endParaRPr lang="ko-KR" altLang="en-US" sz="3200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0416F0A-8A4D-1E88-2BDB-421AB4F85EE5}"/>
              </a:ext>
            </a:extLst>
          </p:cNvPr>
          <p:cNvSpPr/>
          <p:nvPr/>
        </p:nvSpPr>
        <p:spPr>
          <a:xfrm>
            <a:off x="2084145" y="7723259"/>
            <a:ext cx="7494301" cy="24303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rgbClr val="C00000"/>
                </a:solidFill>
              </a:rPr>
              <a:t>내 계좌 지급정지</a:t>
            </a:r>
            <a:r>
              <a:rPr lang="en-US" altLang="ko-KR" sz="2400" b="1" dirty="0">
                <a:solidFill>
                  <a:srgbClr val="C00000"/>
                </a:solidFill>
              </a:rPr>
              <a:t>(</a:t>
            </a:r>
            <a:r>
              <a:rPr lang="ko-KR" altLang="en-US" sz="2400" b="1" dirty="0">
                <a:solidFill>
                  <a:srgbClr val="C00000"/>
                </a:solidFill>
              </a:rPr>
              <a:t>일괄 또는 부분</a:t>
            </a:r>
            <a:r>
              <a:rPr lang="en-US" altLang="ko-KR" sz="2400" b="1" dirty="0">
                <a:solidFill>
                  <a:srgbClr val="C00000"/>
                </a:solidFill>
              </a:rPr>
              <a:t>) </a:t>
            </a:r>
            <a:r>
              <a:rPr lang="ko-KR" altLang="en-US" sz="2400" b="1" dirty="0">
                <a:solidFill>
                  <a:srgbClr val="C00000"/>
                </a:solidFill>
              </a:rPr>
              <a:t>신청</a:t>
            </a:r>
            <a:endParaRPr lang="en-US" altLang="ko-KR" sz="2400" b="1" dirty="0">
              <a:solidFill>
                <a:srgbClr val="C00000"/>
              </a:solidFill>
            </a:endParaRPr>
          </a:p>
          <a:p>
            <a:endParaRPr lang="ko-KR" altLang="en-US" sz="200" b="1" dirty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/>
                </a:solidFill>
              </a:rPr>
              <a:t>금융결제원 </a:t>
            </a:r>
            <a:r>
              <a:rPr lang="ko-KR" altLang="en-US" dirty="0" err="1">
                <a:solidFill>
                  <a:schemeClr val="tx1"/>
                </a:solidFill>
              </a:rPr>
              <a:t>계좌정보통합관리서비스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en-US" altLang="ko-KR" dirty="0">
                <a:solidFill>
                  <a:schemeClr val="tx1"/>
                </a:solidFill>
                <a:hlinkClick r:id="rId2"/>
              </a:rPr>
              <a:t>www.payinfo.or.kr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r>
              <a:rPr lang="ko-KR" altLang="en-US" dirty="0">
                <a:solidFill>
                  <a:schemeClr val="tx1"/>
                </a:solidFill>
              </a:rPr>
              <a:t>접속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>
                <a:solidFill>
                  <a:schemeClr val="tx1"/>
                </a:solidFill>
              </a:rPr>
              <a:t>‘</a:t>
            </a:r>
            <a:r>
              <a:rPr lang="ko-KR" altLang="en-US" dirty="0" err="1">
                <a:solidFill>
                  <a:schemeClr val="tx1"/>
                </a:solidFill>
              </a:rPr>
              <a:t>내계좌</a:t>
            </a:r>
            <a:r>
              <a:rPr lang="ko-KR" altLang="en-US" dirty="0">
                <a:solidFill>
                  <a:schemeClr val="tx1"/>
                </a:solidFill>
              </a:rPr>
              <a:t> 지급정지</a:t>
            </a:r>
            <a:r>
              <a:rPr lang="en-US" altLang="ko-KR" dirty="0">
                <a:solidFill>
                  <a:schemeClr val="tx1"/>
                </a:solidFill>
              </a:rPr>
              <a:t>’ </a:t>
            </a:r>
            <a:r>
              <a:rPr lang="ko-KR" altLang="en-US" dirty="0">
                <a:solidFill>
                  <a:schemeClr val="tx1"/>
                </a:solidFill>
              </a:rPr>
              <a:t>메뉴에서 은행권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제</a:t>
            </a:r>
            <a:r>
              <a:rPr lang="en-US" altLang="ko-KR" dirty="0">
                <a:solidFill>
                  <a:schemeClr val="tx1"/>
                </a:solidFill>
              </a:rPr>
              <a:t>2</a:t>
            </a:r>
            <a:r>
              <a:rPr lang="ko-KR" altLang="en-US" dirty="0">
                <a:solidFill>
                  <a:schemeClr val="tx1"/>
                </a:solidFill>
              </a:rPr>
              <a:t>금융권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증권사 클릭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/>
                </a:solidFill>
              </a:rPr>
              <a:t>공동인증서 및 휴대전화 인증</a:t>
            </a:r>
            <a:r>
              <a:rPr lang="en-US" altLang="ko-KR" dirty="0">
                <a:solidFill>
                  <a:schemeClr val="tx1"/>
                </a:solidFill>
              </a:rPr>
              <a:t>(2</a:t>
            </a:r>
            <a:r>
              <a:rPr lang="ko-KR" altLang="en-US" dirty="0">
                <a:solidFill>
                  <a:schemeClr val="tx1"/>
                </a:solidFill>
              </a:rPr>
              <a:t>중 인증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r>
              <a:rPr lang="ko-KR" altLang="en-US" dirty="0">
                <a:solidFill>
                  <a:schemeClr val="tx1"/>
                </a:solidFill>
              </a:rPr>
              <a:t>으로 본인 확인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/>
                </a:solidFill>
              </a:rPr>
              <a:t>지급정지를 신청할 계좌를 선택 후 지급정지 신청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b="1" dirty="0">
                <a:solidFill>
                  <a:srgbClr val="FF0000"/>
                </a:solidFill>
              </a:rPr>
              <a:t>  ★ 영업점을 방문하거나 고객센터</a:t>
            </a:r>
            <a:r>
              <a:rPr lang="en-US" altLang="ko-KR" b="1" dirty="0">
                <a:solidFill>
                  <a:srgbClr val="FF0000"/>
                </a:solidFill>
              </a:rPr>
              <a:t>(</a:t>
            </a:r>
            <a:r>
              <a:rPr lang="ko-KR" altLang="en-US" b="1" dirty="0">
                <a:solidFill>
                  <a:srgbClr val="FF0000"/>
                </a:solidFill>
              </a:rPr>
              <a:t>전화</a:t>
            </a:r>
            <a:r>
              <a:rPr lang="en-US" altLang="ko-KR" b="1" dirty="0">
                <a:solidFill>
                  <a:srgbClr val="FF0000"/>
                </a:solidFill>
              </a:rPr>
              <a:t>)</a:t>
            </a:r>
            <a:r>
              <a:rPr lang="ko-KR" altLang="en-US" b="1" dirty="0">
                <a:solidFill>
                  <a:srgbClr val="FF0000"/>
                </a:solidFill>
              </a:rPr>
              <a:t>를 통해서도 지급정지 신청 가능</a:t>
            </a:r>
            <a:endParaRPr lang="en-US" altLang="ko-KR" b="1" dirty="0">
              <a:solidFill>
                <a:srgbClr val="FF000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BF1209E0-71D8-F7FE-8F92-950F053A4882}"/>
              </a:ext>
            </a:extLst>
          </p:cNvPr>
          <p:cNvSpPr/>
          <p:nvPr/>
        </p:nvSpPr>
        <p:spPr>
          <a:xfrm>
            <a:off x="1369120" y="10323706"/>
            <a:ext cx="8280000" cy="265646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dirty="0"/>
              <a:t>2-4</a:t>
            </a:r>
            <a:endParaRPr lang="ko-KR" altLang="en-US" sz="3200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27B37DD-2090-877A-C37B-AA41B6326A47}"/>
              </a:ext>
            </a:extLst>
          </p:cNvPr>
          <p:cNvSpPr/>
          <p:nvPr/>
        </p:nvSpPr>
        <p:spPr>
          <a:xfrm>
            <a:off x="2068904" y="10386572"/>
            <a:ext cx="7494302" cy="2524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err="1">
                <a:solidFill>
                  <a:srgbClr val="C00000"/>
                </a:solidFill>
              </a:rPr>
              <a:t>명의도용된</a:t>
            </a:r>
            <a:r>
              <a:rPr lang="ko-KR" altLang="en-US" sz="2400" b="1" dirty="0">
                <a:solidFill>
                  <a:srgbClr val="C00000"/>
                </a:solidFill>
              </a:rPr>
              <a:t> 휴대전화 개설 여부 조회</a:t>
            </a:r>
            <a:endParaRPr lang="en-US" altLang="ko-KR" sz="2400" b="1" dirty="0">
              <a:solidFill>
                <a:srgbClr val="C00000"/>
              </a:solidFill>
            </a:endParaRPr>
          </a:p>
          <a:p>
            <a:endParaRPr lang="ko-KR" altLang="en-US" sz="200" b="1" dirty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/>
                </a:solidFill>
              </a:rPr>
              <a:t>한국정보통신진흥협회 </a:t>
            </a:r>
            <a:r>
              <a:rPr lang="ko-KR" altLang="en-US" dirty="0" err="1">
                <a:solidFill>
                  <a:schemeClr val="tx1"/>
                </a:solidFill>
              </a:rPr>
              <a:t>명의도용방지서비스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en-US" altLang="ko-KR" dirty="0">
                <a:solidFill>
                  <a:schemeClr val="tx1"/>
                </a:solidFill>
                <a:hlinkClick r:id="rId3"/>
              </a:rPr>
              <a:t>www.masafer.or.kr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r>
              <a:rPr lang="ko-KR" altLang="en-US" dirty="0">
                <a:solidFill>
                  <a:schemeClr val="tx1"/>
                </a:solidFill>
              </a:rPr>
              <a:t>접속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/>
                </a:solidFill>
              </a:rPr>
              <a:t>공동인증서 등으로 로그인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/>
                </a:solidFill>
              </a:rPr>
              <a:t>가입사실현황조회 서비스 메뉴 클릭하여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본인명의로 개설된 휴대전화 개설 사건여부를 확인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/>
                </a:solidFill>
              </a:rPr>
              <a:t>명의도용 휴대전화가 개통된 경우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즉시 해당 이동통신사 등에 회선해지 신청 및 명의도용 신고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/>
                </a:solidFill>
              </a:rPr>
              <a:t>가입제한 서비스 메뉴 클릭하여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본인명의 휴대전화 신규개설 차단</a:t>
            </a:r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3382C3-ECFA-E3E3-39E0-46AA4EC70AB0}"/>
              </a:ext>
            </a:extLst>
          </p:cNvPr>
          <p:cNvSpPr txBox="1"/>
          <p:nvPr/>
        </p:nvSpPr>
        <p:spPr>
          <a:xfrm>
            <a:off x="1060434" y="2902906"/>
            <a:ext cx="4395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accent1"/>
                </a:solidFill>
                <a:latin typeface="+mn-ea"/>
              </a:rPr>
              <a:t>1</a:t>
            </a:r>
            <a:endParaRPr lang="ko-KR" altLang="en-US" sz="3600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9870EFD-4BFB-315A-A429-A5160E427CD6}"/>
              </a:ext>
            </a:extLst>
          </p:cNvPr>
          <p:cNvSpPr txBox="1"/>
          <p:nvPr/>
        </p:nvSpPr>
        <p:spPr>
          <a:xfrm>
            <a:off x="1076255" y="3649679"/>
            <a:ext cx="4395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accent1"/>
                </a:solidFill>
                <a:latin typeface="+mn-ea"/>
              </a:rPr>
              <a:t>2</a:t>
            </a:r>
            <a:endParaRPr lang="ko-KR" altLang="en-US" sz="3600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C4155E7-F68A-2511-611F-714DBC8592E0}"/>
              </a:ext>
            </a:extLst>
          </p:cNvPr>
          <p:cNvSpPr txBox="1"/>
          <p:nvPr/>
        </p:nvSpPr>
        <p:spPr>
          <a:xfrm>
            <a:off x="1060434" y="13194700"/>
            <a:ext cx="4395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accent1"/>
                </a:solidFill>
                <a:latin typeface="+mn-ea"/>
              </a:rPr>
              <a:t>3</a:t>
            </a:r>
            <a:endParaRPr lang="ko-KR" altLang="en-US" sz="3600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DDF173A-D783-9ADF-B43C-54A678EE5EF5}"/>
              </a:ext>
            </a:extLst>
          </p:cNvPr>
          <p:cNvSpPr txBox="1"/>
          <p:nvPr/>
        </p:nvSpPr>
        <p:spPr>
          <a:xfrm>
            <a:off x="1531620" y="13221549"/>
            <a:ext cx="7658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경찰서</a:t>
            </a:r>
            <a:r>
              <a:rPr lang="en-US" altLang="ko-KR" dirty="0"/>
              <a:t>(</a:t>
            </a:r>
            <a:r>
              <a:rPr lang="ko-KR" altLang="en-US" dirty="0"/>
              <a:t>사이버 수사대</a:t>
            </a:r>
            <a:r>
              <a:rPr lang="en-US" altLang="ko-KR" dirty="0"/>
              <a:t>)</a:t>
            </a:r>
            <a:r>
              <a:rPr lang="ko-KR" altLang="en-US" dirty="0"/>
              <a:t>에서 발급한 </a:t>
            </a:r>
            <a:r>
              <a:rPr lang="ko-KR" altLang="en-US" b="1" dirty="0" err="1">
                <a:solidFill>
                  <a:schemeClr val="accent1"/>
                </a:solidFill>
              </a:rPr>
              <a:t>사건사고사실확인원</a:t>
            </a:r>
            <a:r>
              <a:rPr lang="ko-KR" altLang="en-US" b="1" dirty="0">
                <a:solidFill>
                  <a:schemeClr val="accent1"/>
                </a:solidFill>
              </a:rPr>
              <a:t> </a:t>
            </a:r>
            <a:r>
              <a:rPr lang="ko-KR" altLang="en-US" dirty="0"/>
              <a:t>등 증빙서류와 함께 지급정지 신청한 영업점에 </a:t>
            </a:r>
            <a:r>
              <a:rPr lang="ko-KR" altLang="en-US" b="1" dirty="0">
                <a:solidFill>
                  <a:schemeClr val="accent1"/>
                </a:solidFill>
              </a:rPr>
              <a:t>피해구제신청</a:t>
            </a:r>
            <a:r>
              <a:rPr lang="ko-KR" altLang="en-US" dirty="0"/>
              <a:t> 서면접수</a:t>
            </a:r>
            <a:r>
              <a:rPr lang="en-US" altLang="ko-KR" dirty="0"/>
              <a:t>(</a:t>
            </a:r>
            <a:r>
              <a:rPr lang="ko-KR" altLang="en-US" dirty="0"/>
              <a:t>신청일 </a:t>
            </a:r>
            <a:r>
              <a:rPr lang="en-US" altLang="ko-KR" dirty="0"/>
              <a:t>3</a:t>
            </a:r>
            <a:r>
              <a:rPr lang="ko-KR" altLang="en-US" dirty="0"/>
              <a:t>일 이내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1E028F3-3460-42CD-8899-4714C9E5A4DC}"/>
              </a:ext>
            </a:extLst>
          </p:cNvPr>
          <p:cNvSpPr/>
          <p:nvPr/>
        </p:nvSpPr>
        <p:spPr>
          <a:xfrm>
            <a:off x="808976" y="14062191"/>
            <a:ext cx="10628644" cy="89255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093B1CE-1EF2-4732-941C-A675B633AF24}"/>
              </a:ext>
            </a:extLst>
          </p:cNvPr>
          <p:cNvSpPr txBox="1"/>
          <p:nvPr/>
        </p:nvSpPr>
        <p:spPr>
          <a:xfrm>
            <a:off x="9797472" y="3193111"/>
            <a:ext cx="17652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dirty="0">
                <a:latin typeface="+mn-ea"/>
              </a:rPr>
              <a:t>이체 </a:t>
            </a:r>
            <a:r>
              <a:rPr lang="en-US" altLang="ko-KR" sz="1600" dirty="0">
                <a:latin typeface="+mn-ea"/>
              </a:rPr>
              <a:t>· </a:t>
            </a:r>
            <a:r>
              <a:rPr lang="ko-KR" altLang="en-US" sz="1600" dirty="0">
                <a:latin typeface="+mn-ea"/>
              </a:rPr>
              <a:t>송금</a:t>
            </a:r>
            <a:endParaRPr lang="en-US" altLang="ko-KR" sz="1600" dirty="0">
              <a:latin typeface="+mn-ea"/>
            </a:endParaRPr>
          </a:p>
          <a:p>
            <a:pPr algn="ctr"/>
            <a:r>
              <a:rPr lang="ko-KR" altLang="en-US" sz="1600" dirty="0">
                <a:latin typeface="+mn-ea"/>
              </a:rPr>
              <a:t>피해가 있을 경우</a:t>
            </a:r>
            <a:endParaRPr lang="en-US" altLang="ko-KR" sz="1600" dirty="0">
              <a:latin typeface="+mn-ea"/>
            </a:endParaRPr>
          </a:p>
          <a:p>
            <a:pPr algn="ctr"/>
            <a:r>
              <a:rPr lang="ko-KR" altLang="en-US" sz="1600" dirty="0">
                <a:latin typeface="+mn-ea"/>
              </a:rPr>
              <a:t>실시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4D21224-9079-4CFB-AD22-35AF35BDD5A2}"/>
              </a:ext>
            </a:extLst>
          </p:cNvPr>
          <p:cNvSpPr txBox="1"/>
          <p:nvPr/>
        </p:nvSpPr>
        <p:spPr>
          <a:xfrm>
            <a:off x="9833541" y="4644066"/>
            <a:ext cx="169309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dirty="0">
                <a:latin typeface="+mn-ea"/>
              </a:rPr>
              <a:t>초기화 전까지</a:t>
            </a:r>
            <a:endParaRPr lang="en-US" altLang="ko-KR" sz="1600" dirty="0">
              <a:latin typeface="+mn-ea"/>
            </a:endParaRPr>
          </a:p>
          <a:p>
            <a:pPr algn="ctr"/>
            <a:r>
              <a:rPr lang="ko-KR" altLang="en-US" sz="1600" dirty="0">
                <a:latin typeface="+mn-ea"/>
              </a:rPr>
              <a:t>휴대전화</a:t>
            </a:r>
            <a:endParaRPr lang="en-US" altLang="ko-KR" sz="1600" dirty="0">
              <a:latin typeface="+mn-ea"/>
            </a:endParaRPr>
          </a:p>
          <a:p>
            <a:pPr algn="ctr"/>
            <a:r>
              <a:rPr lang="ko-KR" altLang="en-US" sz="1600" dirty="0">
                <a:latin typeface="+mn-ea"/>
              </a:rPr>
              <a:t>전원을 끄거나</a:t>
            </a:r>
            <a:endParaRPr lang="en-US" altLang="ko-KR" sz="1600" dirty="0">
              <a:latin typeface="+mn-ea"/>
            </a:endParaRPr>
          </a:p>
          <a:p>
            <a:pPr algn="ctr"/>
            <a:r>
              <a:rPr lang="ko-KR" altLang="en-US" sz="1600" dirty="0">
                <a:latin typeface="+mn-ea"/>
              </a:rPr>
              <a:t>비행기보드 전환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F94C159-E6D3-4757-A64C-35ECF75F8443}"/>
              </a:ext>
            </a:extLst>
          </p:cNvPr>
          <p:cNvSpPr txBox="1"/>
          <p:nvPr/>
        </p:nvSpPr>
        <p:spPr>
          <a:xfrm>
            <a:off x="9936133" y="6345966"/>
            <a:ext cx="14879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dirty="0">
                <a:latin typeface="+mn-ea"/>
              </a:rPr>
              <a:t>다른 휴대전화</a:t>
            </a:r>
            <a:endParaRPr lang="en-US" altLang="ko-KR" sz="1600" dirty="0">
              <a:latin typeface="+mn-ea"/>
            </a:endParaRPr>
          </a:p>
          <a:p>
            <a:pPr algn="ctr"/>
            <a:r>
              <a:rPr lang="ko-KR" altLang="en-US" sz="1600" dirty="0">
                <a:latin typeface="+mn-ea"/>
              </a:rPr>
              <a:t>및 </a:t>
            </a:r>
            <a:r>
              <a:rPr lang="en-US" altLang="ko-KR" sz="1600" dirty="0">
                <a:latin typeface="+mn-ea"/>
              </a:rPr>
              <a:t>PC </a:t>
            </a:r>
            <a:r>
              <a:rPr lang="ko-KR" altLang="en-US" sz="1600" dirty="0">
                <a:latin typeface="+mn-ea"/>
              </a:rPr>
              <a:t>사용을 </a:t>
            </a:r>
            <a:endParaRPr lang="en-US" altLang="ko-KR" sz="1600" dirty="0">
              <a:latin typeface="+mn-ea"/>
            </a:endParaRPr>
          </a:p>
          <a:p>
            <a:pPr algn="ctr"/>
            <a:r>
              <a:rPr lang="ko-KR" altLang="en-US" sz="1600" dirty="0">
                <a:latin typeface="+mn-ea"/>
              </a:rPr>
              <a:t>권장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731EB20-6585-43DB-B592-6E89FA42AB65}"/>
              </a:ext>
            </a:extLst>
          </p:cNvPr>
          <p:cNvSpPr txBox="1"/>
          <p:nvPr/>
        </p:nvSpPr>
        <p:spPr>
          <a:xfrm>
            <a:off x="9797472" y="13154575"/>
            <a:ext cx="17652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dirty="0">
                <a:latin typeface="+mn-ea"/>
              </a:rPr>
              <a:t>필요서류는</a:t>
            </a:r>
            <a:endParaRPr lang="en-US" altLang="ko-KR" sz="1600" dirty="0">
              <a:latin typeface="+mn-ea"/>
            </a:endParaRPr>
          </a:p>
          <a:p>
            <a:pPr algn="ctr"/>
            <a:r>
              <a:rPr lang="ko-KR" altLang="en-US" sz="1600" dirty="0">
                <a:latin typeface="+mn-ea"/>
              </a:rPr>
              <a:t>방문 전 금융회사</a:t>
            </a:r>
            <a:endParaRPr lang="en-US" altLang="ko-KR" sz="1600" dirty="0">
              <a:latin typeface="+mn-ea"/>
            </a:endParaRPr>
          </a:p>
          <a:p>
            <a:pPr algn="ctr"/>
            <a:r>
              <a:rPr lang="ko-KR" altLang="en-US" sz="1600" dirty="0">
                <a:latin typeface="+mn-ea"/>
              </a:rPr>
              <a:t>또는 경찰서 문의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6C18CED-0756-4108-8972-878A4D9FCDB4}"/>
              </a:ext>
            </a:extLst>
          </p:cNvPr>
          <p:cNvSpPr txBox="1"/>
          <p:nvPr/>
        </p:nvSpPr>
        <p:spPr>
          <a:xfrm>
            <a:off x="999475" y="14071306"/>
            <a:ext cx="1043814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atin typeface="+mn-ea"/>
              </a:rPr>
              <a:t>   ※</a:t>
            </a:r>
            <a:r>
              <a:rPr lang="en-US" altLang="ko-KR" sz="2000" dirty="0">
                <a:latin typeface="+mn-ea"/>
              </a:rPr>
              <a:t> </a:t>
            </a:r>
            <a:r>
              <a:rPr lang="ko-KR" altLang="en-US" sz="2000" dirty="0">
                <a:latin typeface="+mn-ea"/>
              </a:rPr>
              <a:t>즉시 대응조치를 시행한 이후</a:t>
            </a:r>
            <a:r>
              <a:rPr lang="en-US" altLang="ko-KR" sz="2000" dirty="0">
                <a:latin typeface="+mn-ea"/>
              </a:rPr>
              <a:t>, </a:t>
            </a:r>
            <a:r>
              <a:rPr lang="ko-KR" altLang="en-US" sz="2000" dirty="0">
                <a:latin typeface="+mn-ea"/>
              </a:rPr>
              <a:t>금융회사 및 경찰 안내 등에 따라 인증서 </a:t>
            </a:r>
            <a:endParaRPr lang="en-US" altLang="ko-KR" sz="2000" dirty="0">
              <a:latin typeface="+mn-ea"/>
            </a:endParaRPr>
          </a:p>
          <a:p>
            <a:r>
              <a:rPr lang="en-US" altLang="ko-KR" sz="2000" dirty="0">
                <a:latin typeface="+mn-ea"/>
              </a:rPr>
              <a:t>         </a:t>
            </a:r>
            <a:r>
              <a:rPr lang="ko-KR" altLang="en-US" sz="2000" dirty="0">
                <a:latin typeface="+mn-ea"/>
              </a:rPr>
              <a:t>폐지 </a:t>
            </a:r>
            <a:r>
              <a:rPr lang="en-US" altLang="ko-KR" sz="2000" dirty="0">
                <a:latin typeface="+mn-ea"/>
              </a:rPr>
              <a:t>· </a:t>
            </a:r>
            <a:r>
              <a:rPr lang="ko-KR" altLang="en-US" sz="2000" dirty="0">
                <a:latin typeface="+mn-ea"/>
              </a:rPr>
              <a:t>재발급</a:t>
            </a:r>
            <a:r>
              <a:rPr lang="en-US" altLang="ko-KR" sz="2000" dirty="0">
                <a:latin typeface="+mn-ea"/>
              </a:rPr>
              <a:t>, </a:t>
            </a:r>
            <a:r>
              <a:rPr lang="ko-KR" altLang="en-US" sz="2000" dirty="0">
                <a:latin typeface="+mn-ea"/>
              </a:rPr>
              <a:t>신분증 분실신고 등 </a:t>
            </a:r>
            <a:r>
              <a:rPr lang="ko-KR" altLang="en-US" sz="2200" b="1" dirty="0">
                <a:solidFill>
                  <a:schemeClr val="accent1"/>
                </a:solidFill>
                <a:latin typeface="+mn-ea"/>
              </a:rPr>
              <a:t>필요한 추가조치</a:t>
            </a:r>
            <a:r>
              <a:rPr lang="ko-KR" altLang="en-US" sz="2200" dirty="0">
                <a:latin typeface="+mn-ea"/>
              </a:rPr>
              <a:t>를 실시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8E6A534E-2B10-4DA6-9F50-9FA40914E9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876" b="93023" l="9639" r="89157">
                        <a14:foregroundMark x1="43373" y1="9302" x2="43490" y2="9478"/>
                        <a14:foregroundMark x1="51280" y1="7752" x2="51644" y2="11495"/>
                        <a14:foregroundMark x1="51205" y1="6977" x2="51280" y2="7752"/>
                        <a14:foregroundMark x1="60843" y1="6202" x2="56627" y2="12403"/>
                        <a14:foregroundMark x1="68072" y1="11628" x2="62651" y2="16279"/>
                        <a14:foregroundMark x1="75301" y1="21705" x2="67470" y2="22481"/>
                        <a14:foregroundMark x1="34940" y1="23256" x2="34940" y2="23256"/>
                        <a14:foregroundMark x1="43976" y1="8527" x2="43490" y2="8527"/>
                        <a14:foregroundMark x1="41687" y1="6202" x2="40964" y2="5426"/>
                        <a14:foregroundMark x1="44578" y1="9302" x2="43590" y2="8242"/>
                        <a14:foregroundMark x1="38554" y1="89147" x2="38554" y2="89147"/>
                        <a14:foregroundMark x1="38554" y1="93023" x2="38554" y2="93023"/>
                        <a14:foregroundMark x1="78916" y1="35659" x2="78916" y2="35659"/>
                        <a14:foregroundMark x1="39759" y1="15504" x2="39759" y2="15504"/>
                        <a14:backgroundMark x1="39759" y1="20155" x2="39759" y2="20155"/>
                        <a14:backgroundMark x1="39157" y1="20155" x2="42771" y2="22481"/>
                        <a14:backgroundMark x1="36747" y1="18605" x2="40964" y2="21705"/>
                        <a14:backgroundMark x1="42169" y1="5426" x2="42169" y2="5426"/>
                        <a14:backgroundMark x1="42771" y1="6977" x2="42771" y2="6977"/>
                        <a14:backgroundMark x1="40964" y1="4651" x2="40964" y2="4651"/>
                        <a14:backgroundMark x1="41566" y1="7752" x2="41566" y2="7752"/>
                        <a14:backgroundMark x1="40964" y1="6202" x2="40964" y2="6977"/>
                        <a14:backgroundMark x1="41566" y1="8527" x2="44578" y2="4651"/>
                        <a14:backgroundMark x1="69880" y1="59690" x2="69880" y2="59690"/>
                        <a14:backgroundMark x1="84337" y1="44961" x2="83133" y2="48837"/>
                        <a14:backgroundMark x1="42169" y1="7752" x2="44578" y2="54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158" y="15237799"/>
            <a:ext cx="1227503" cy="95390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2A1D4E13-733C-4F2A-BA37-F4D26CCAF1E2}"/>
              </a:ext>
            </a:extLst>
          </p:cNvPr>
          <p:cNvSpPr txBox="1"/>
          <p:nvPr/>
        </p:nvSpPr>
        <p:spPr>
          <a:xfrm>
            <a:off x="5104000" y="15552206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금융감독원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0669533-4ECA-4F1F-9ADD-5C1616519985}"/>
              </a:ext>
            </a:extLst>
          </p:cNvPr>
          <p:cNvSpPr txBox="1"/>
          <p:nvPr/>
        </p:nvSpPr>
        <p:spPr>
          <a:xfrm>
            <a:off x="9936132" y="8390216"/>
            <a:ext cx="14879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dirty="0">
                <a:latin typeface="+mn-ea"/>
              </a:rPr>
              <a:t>다른 휴대전화</a:t>
            </a:r>
            <a:endParaRPr lang="en-US" altLang="ko-KR" sz="1600" dirty="0">
              <a:latin typeface="+mn-ea"/>
            </a:endParaRPr>
          </a:p>
          <a:p>
            <a:pPr algn="ctr"/>
            <a:r>
              <a:rPr lang="ko-KR" altLang="en-US" sz="1600" dirty="0">
                <a:latin typeface="+mn-ea"/>
              </a:rPr>
              <a:t>및 </a:t>
            </a:r>
            <a:r>
              <a:rPr lang="en-US" altLang="ko-KR" sz="1600" dirty="0">
                <a:latin typeface="+mn-ea"/>
              </a:rPr>
              <a:t>PC </a:t>
            </a:r>
            <a:r>
              <a:rPr lang="ko-KR" altLang="en-US" sz="1600" dirty="0">
                <a:latin typeface="+mn-ea"/>
              </a:rPr>
              <a:t>사용을 </a:t>
            </a:r>
            <a:endParaRPr lang="en-US" altLang="ko-KR" sz="1600" dirty="0">
              <a:latin typeface="+mn-ea"/>
            </a:endParaRPr>
          </a:p>
          <a:p>
            <a:pPr algn="ctr"/>
            <a:r>
              <a:rPr lang="ko-KR" altLang="en-US" sz="1600" dirty="0">
                <a:latin typeface="+mn-ea"/>
              </a:rPr>
              <a:t>권장</a:t>
            </a:r>
          </a:p>
        </p:txBody>
      </p:sp>
    </p:spTree>
    <p:extLst>
      <p:ext uri="{BB962C8B-B14F-4D97-AF65-F5344CB8AC3E}">
        <p14:creationId xmlns:p14="http://schemas.microsoft.com/office/powerpoint/2010/main" val="17636558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300</TotalTime>
  <Words>321</Words>
  <Application>Microsoft Office PowerPoint</Application>
  <PresentationFormat>사용자 지정</PresentationFormat>
  <Paragraphs>55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Wingdings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수정 임</dc:creator>
  <cp:lastModifiedBy>FSS_NT551XDA</cp:lastModifiedBy>
  <cp:revision>13</cp:revision>
  <cp:lastPrinted>2023-06-23T04:03:17Z</cp:lastPrinted>
  <dcterms:created xsi:type="dcterms:W3CDTF">2023-06-23T00:12:52Z</dcterms:created>
  <dcterms:modified xsi:type="dcterms:W3CDTF">2023-08-02T01:13:02Z</dcterms:modified>
</cp:coreProperties>
</file>